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76" r:id="rId3"/>
    <p:sldId id="257" r:id="rId4"/>
    <p:sldId id="266" r:id="rId5"/>
    <p:sldId id="258" r:id="rId6"/>
    <p:sldId id="274" r:id="rId7"/>
    <p:sldId id="275" r:id="rId8"/>
    <p:sldId id="259" r:id="rId9"/>
    <p:sldId id="261" r:id="rId10"/>
    <p:sldId id="262" r:id="rId11"/>
    <p:sldId id="263" r:id="rId12"/>
    <p:sldId id="267" r:id="rId13"/>
    <p:sldId id="268" r:id="rId14"/>
    <p:sldId id="269" r:id="rId15"/>
    <p:sldId id="270" r:id="rId16"/>
    <p:sldId id="264" r:id="rId17"/>
    <p:sldId id="273" r:id="rId18"/>
    <p:sldId id="265" r:id="rId19"/>
    <p:sldId id="271" r:id="rId20"/>
    <p:sldId id="272"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8" autoAdjust="0"/>
    <p:restoredTop sz="94660"/>
  </p:normalViewPr>
  <p:slideViewPr>
    <p:cSldViewPr snapToGrid="0" snapToObjects="1">
      <p:cViewPr varScale="1">
        <p:scale>
          <a:sx n="69" d="100"/>
          <a:sy n="69" d="100"/>
        </p:scale>
        <p:origin x="-55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DFCA2C-8CFC-4DF1-8753-3EC91CB1D774}" type="datetimeFigureOut">
              <a:rPr lang="en-US" smtClean="0"/>
              <a:pPr/>
              <a:t>2/2/2012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07C9F6-EEDF-4FA1-80E4-1A16B569859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57F442-7B03-4C19-8C12-3500E52CE149}" type="slidenum">
              <a:rPr lang="en-US"/>
              <a:pPr/>
              <a:t>2</a:t>
            </a:fld>
            <a:endParaRPr lang="en-US"/>
          </a:p>
        </p:txBody>
      </p:sp>
      <p:sp>
        <p:nvSpPr>
          <p:cNvPr id="488450" name="Rectangle 2"/>
          <p:cNvSpPr>
            <a:spLocks noGrp="1" noRot="1" noChangeAspect="1" noChangeArrowheads="1" noTextEdit="1"/>
          </p:cNvSpPr>
          <p:nvPr>
            <p:ph type="sldImg"/>
          </p:nvPr>
        </p:nvSpPr>
        <p:spPr>
          <a:ln/>
        </p:spPr>
      </p:sp>
      <p:sp>
        <p:nvSpPr>
          <p:cNvPr id="488451" name="Rectangle 3"/>
          <p:cNvSpPr>
            <a:spLocks noGrp="1" noChangeArrowheads="1"/>
          </p:cNvSpPr>
          <p:nvPr>
            <p:ph type="body" idx="1"/>
          </p:nvPr>
        </p:nvSpPr>
        <p:spPr/>
        <p:txBody>
          <a:bodyPr/>
          <a:lstStyle/>
          <a:p>
            <a:r>
              <a:rPr lang="en-US"/>
              <a:t>Figure: 05-11t</a:t>
            </a:r>
          </a:p>
          <a:p>
            <a:endParaRPr lang="en-US"/>
          </a:p>
          <a:p>
            <a:r>
              <a:rPr lang="en-US"/>
              <a:t>Title: </a:t>
            </a:r>
          </a:p>
          <a:p>
            <a:r>
              <a:rPr lang="en-US"/>
              <a:t>Language families.</a:t>
            </a:r>
          </a:p>
          <a:p>
            <a:endParaRPr lang="en-US"/>
          </a:p>
          <a:p>
            <a:r>
              <a:rPr lang="en-US"/>
              <a:t>Caption: </a:t>
            </a:r>
          </a:p>
          <a:p>
            <a:r>
              <a:rPr lang="en-US"/>
              <a:t>Top: Most language can be classified into one of a handful of language families. The map colors show the distribution of each family. Note especially the worldwide span of Indo-European languages but the relatively narrow diffusion of Sino-Tibetan tongues. Languages that have more than 50 million speakers are identified on the map.</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CB3A17-516D-4F76-9D28-299562761AF9}" type="slidenum">
              <a:rPr lang="en-US"/>
              <a:pPr/>
              <a:t>19</a:t>
            </a:fld>
            <a:endParaRPr lang="en-US"/>
          </a:p>
        </p:txBody>
      </p:sp>
      <p:sp>
        <p:nvSpPr>
          <p:cNvPr id="482306" name="Rectangle 2"/>
          <p:cNvSpPr>
            <a:spLocks noGrp="1" noRot="1" noChangeAspect="1" noChangeArrowheads="1" noTextEdit="1"/>
          </p:cNvSpPr>
          <p:nvPr>
            <p:ph type="sldImg"/>
          </p:nvPr>
        </p:nvSpPr>
        <p:spPr>
          <a:ln/>
        </p:spPr>
      </p:sp>
      <p:sp>
        <p:nvSpPr>
          <p:cNvPr id="482307" name="Rectangle 3"/>
          <p:cNvSpPr>
            <a:spLocks noGrp="1" noChangeArrowheads="1"/>
          </p:cNvSpPr>
          <p:nvPr>
            <p:ph type="body" idx="1"/>
          </p:nvPr>
        </p:nvSpPr>
        <p:spPr/>
        <p:txBody>
          <a:bodyPr/>
          <a:lstStyle/>
          <a:p>
            <a:r>
              <a:rPr lang="en-US"/>
              <a:t>Figure: 05-09</a:t>
            </a:r>
          </a:p>
          <a:p>
            <a:endParaRPr lang="en-US"/>
          </a:p>
          <a:p>
            <a:r>
              <a:rPr lang="en-US"/>
              <a:t>Title: </a:t>
            </a:r>
          </a:p>
          <a:p>
            <a:r>
              <a:rPr lang="en-US"/>
              <a:t>Origin and diffusion of Indo-European (Kurgan hearth theory).</a:t>
            </a:r>
          </a:p>
          <a:p>
            <a:endParaRPr lang="en-US"/>
          </a:p>
          <a:p>
            <a:r>
              <a:rPr lang="en-US"/>
              <a:t>Caption: </a:t>
            </a:r>
          </a:p>
          <a:p>
            <a:r>
              <a:rPr lang="en-US"/>
              <a:t>The Kurgan homeland was north of the Caspian Sea, near the present-day border between Russia and Kazakhstan. According to this theory, the Kurgans may have infiltrated into Eastern Europe beginning around 4000 b.c. and into central Europe and southwestern Asia beginning around 2500 b.c.</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DC3FB9-E1D2-4243-9C6C-1A85257584AA}" type="slidenum">
              <a:rPr lang="en-US"/>
              <a:pPr/>
              <a:t>20</a:t>
            </a:fld>
            <a:endParaRPr lang="en-US"/>
          </a:p>
        </p:txBody>
      </p:sp>
      <p:sp>
        <p:nvSpPr>
          <p:cNvPr id="484354" name="Rectangle 2"/>
          <p:cNvSpPr>
            <a:spLocks noGrp="1" noRot="1" noChangeAspect="1" noChangeArrowheads="1" noTextEdit="1"/>
          </p:cNvSpPr>
          <p:nvPr>
            <p:ph type="sldImg"/>
          </p:nvPr>
        </p:nvSpPr>
        <p:spPr>
          <a:ln/>
        </p:spPr>
      </p:sp>
      <p:sp>
        <p:nvSpPr>
          <p:cNvPr id="484355" name="Rectangle 3"/>
          <p:cNvSpPr>
            <a:spLocks noGrp="1" noChangeArrowheads="1"/>
          </p:cNvSpPr>
          <p:nvPr>
            <p:ph type="body" idx="1"/>
          </p:nvPr>
        </p:nvSpPr>
        <p:spPr/>
        <p:txBody>
          <a:bodyPr/>
          <a:lstStyle/>
          <a:p>
            <a:r>
              <a:rPr lang="en-US"/>
              <a:t>Figure: 05-10</a:t>
            </a:r>
          </a:p>
          <a:p>
            <a:endParaRPr lang="en-US"/>
          </a:p>
          <a:p>
            <a:r>
              <a:rPr lang="en-US"/>
              <a:t>Title: </a:t>
            </a:r>
          </a:p>
          <a:p>
            <a:r>
              <a:rPr lang="en-US"/>
              <a:t>Origin and diffusion of Indo-European (Anatolian hearth theory).</a:t>
            </a:r>
          </a:p>
          <a:p>
            <a:endParaRPr lang="en-US"/>
          </a:p>
          <a:p>
            <a:r>
              <a:rPr lang="en-US"/>
              <a:t>Caption: </a:t>
            </a:r>
          </a:p>
          <a:p>
            <a:r>
              <a:rPr lang="en-US"/>
              <a:t>Indo-European may have originated in present-day Turkey 2,000 years before the Kurgans. According to this theory, the language diffused along with agricultural innovations west into Europe and east into Asia.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B1EA5F-683F-467A-97A8-FDD8537B7D82}" type="slidenum">
              <a:rPr lang="en-US"/>
              <a:pPr/>
              <a:t>4</a:t>
            </a:fld>
            <a:endParaRPr lang="en-US"/>
          </a:p>
        </p:txBody>
      </p:sp>
      <p:sp>
        <p:nvSpPr>
          <p:cNvPr id="457730" name="Rectangle 2"/>
          <p:cNvSpPr>
            <a:spLocks noGrp="1" noRot="1" noChangeAspect="1" noChangeArrowheads="1" noTextEdit="1"/>
          </p:cNvSpPr>
          <p:nvPr>
            <p:ph type="sldImg"/>
          </p:nvPr>
        </p:nvSpPr>
        <p:spPr>
          <a:ln/>
        </p:spPr>
      </p:sp>
      <p:sp>
        <p:nvSpPr>
          <p:cNvPr id="457731" name="Rectangle 3"/>
          <p:cNvSpPr>
            <a:spLocks noGrp="1" noChangeArrowheads="1"/>
          </p:cNvSpPr>
          <p:nvPr>
            <p:ph type="body" idx="1"/>
          </p:nvPr>
        </p:nvSpPr>
        <p:spPr/>
        <p:txBody>
          <a:bodyPr/>
          <a:lstStyle/>
          <a:p>
            <a:r>
              <a:rPr lang="en-US"/>
              <a:t>Figure: 05-01</a:t>
            </a:r>
          </a:p>
          <a:p>
            <a:endParaRPr lang="en-US"/>
          </a:p>
          <a:p>
            <a:r>
              <a:rPr lang="en-US"/>
              <a:t>Title: </a:t>
            </a:r>
          </a:p>
          <a:p>
            <a:r>
              <a:rPr lang="en-US"/>
              <a:t>English-speaking countries.</a:t>
            </a:r>
          </a:p>
          <a:p>
            <a:endParaRPr lang="en-US"/>
          </a:p>
          <a:p>
            <a:r>
              <a:rPr lang="en-US"/>
              <a:t>Caption: </a:t>
            </a:r>
          </a:p>
          <a:p>
            <a:r>
              <a:rPr lang="en-US"/>
              <a:t>English is an official language in 50 countries, although it is not the most widely used language. English is also the most widely used second language in 27 other countries, and is understood by 500 million people worldwide.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0E85CA-2770-4A0D-9D79-C5B6EB9B1F7C}" type="slidenum">
              <a:rPr lang="en-US"/>
              <a:pPr/>
              <a:t>6</a:t>
            </a:fld>
            <a:endParaRPr lang="en-US"/>
          </a:p>
        </p:txBody>
      </p:sp>
      <p:sp>
        <p:nvSpPr>
          <p:cNvPr id="515074" name="Rectangle 2"/>
          <p:cNvSpPr>
            <a:spLocks noGrp="1" noRot="1" noChangeAspect="1" noChangeArrowheads="1" noTextEdit="1"/>
          </p:cNvSpPr>
          <p:nvPr>
            <p:ph type="sldImg"/>
          </p:nvPr>
        </p:nvSpPr>
        <p:spPr>
          <a:ln/>
        </p:spPr>
      </p:sp>
      <p:sp>
        <p:nvSpPr>
          <p:cNvPr id="515075" name="Rectangle 3"/>
          <p:cNvSpPr>
            <a:spLocks noGrp="1" noChangeArrowheads="1"/>
          </p:cNvSpPr>
          <p:nvPr>
            <p:ph type="body" idx="1"/>
          </p:nvPr>
        </p:nvSpPr>
        <p:spPr/>
        <p:txBody>
          <a:bodyPr/>
          <a:lstStyle/>
          <a:p>
            <a:r>
              <a:rPr lang="en-US"/>
              <a:t>Figure: 05-CGT01-02</a:t>
            </a:r>
          </a:p>
          <a:p>
            <a:endParaRPr lang="en-US"/>
          </a:p>
          <a:p>
            <a:r>
              <a:rPr lang="en-US"/>
              <a:t>Title: </a:t>
            </a:r>
          </a:p>
          <a:p>
            <a:r>
              <a:rPr lang="en-US"/>
              <a:t>Language of e-commerce 2000–2004. </a:t>
            </a:r>
          </a:p>
          <a:p>
            <a:endParaRPr lang="en-US"/>
          </a:p>
          <a:p>
            <a:r>
              <a:rPr lang="en-US"/>
              <a:t>Caption: </a:t>
            </a:r>
          </a:p>
          <a:p>
            <a:r>
              <a:rPr lang="en-US"/>
              <a:t>Language of e-commerce 2000–2004.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1ACD8A-46F4-487C-BE83-C6634795F368}" type="slidenum">
              <a:rPr lang="en-US"/>
              <a:pPr/>
              <a:t>7</a:t>
            </a:fld>
            <a:endParaRPr lang="en-US"/>
          </a:p>
        </p:txBody>
      </p:sp>
      <p:sp>
        <p:nvSpPr>
          <p:cNvPr id="513026" name="Rectangle 2"/>
          <p:cNvSpPr>
            <a:spLocks noGrp="1" noRot="1" noChangeAspect="1" noChangeArrowheads="1" noTextEdit="1"/>
          </p:cNvSpPr>
          <p:nvPr>
            <p:ph type="sldImg"/>
          </p:nvPr>
        </p:nvSpPr>
        <p:spPr>
          <a:ln/>
        </p:spPr>
      </p:sp>
      <p:sp>
        <p:nvSpPr>
          <p:cNvPr id="513027" name="Rectangle 3"/>
          <p:cNvSpPr>
            <a:spLocks noGrp="1" noChangeArrowheads="1"/>
          </p:cNvSpPr>
          <p:nvPr>
            <p:ph type="body" idx="1"/>
          </p:nvPr>
        </p:nvSpPr>
        <p:spPr/>
        <p:txBody>
          <a:bodyPr/>
          <a:lstStyle/>
          <a:p>
            <a:r>
              <a:rPr lang="en-US"/>
              <a:t>Figure: 05-CGT01-01</a:t>
            </a:r>
          </a:p>
          <a:p>
            <a:endParaRPr lang="en-US"/>
          </a:p>
          <a:p>
            <a:r>
              <a:rPr lang="en-US"/>
              <a:t>Title: </a:t>
            </a:r>
          </a:p>
          <a:p>
            <a:r>
              <a:rPr lang="en-US"/>
              <a:t>Language of online speakers 1996–2005. </a:t>
            </a:r>
          </a:p>
          <a:p>
            <a:endParaRPr lang="en-US"/>
          </a:p>
          <a:p>
            <a:r>
              <a:rPr lang="en-US"/>
              <a:t>Caption: </a:t>
            </a:r>
          </a:p>
          <a:p>
            <a:r>
              <a:rPr lang="en-US"/>
              <a:t>Language of online speakers 1996–2005.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EDAA69-38FD-4B94-98E7-5F10CD7D2EB8}" type="slidenum">
              <a:rPr lang="en-US"/>
              <a:pPr/>
              <a:t>12</a:t>
            </a:fld>
            <a:endParaRPr lang="en-US"/>
          </a:p>
        </p:txBody>
      </p:sp>
      <p:sp>
        <p:nvSpPr>
          <p:cNvPr id="470018" name="Rectangle 2"/>
          <p:cNvSpPr>
            <a:spLocks noGrp="1" noRot="1" noChangeAspect="1" noChangeArrowheads="1" noTextEdit="1"/>
          </p:cNvSpPr>
          <p:nvPr>
            <p:ph type="sldImg"/>
          </p:nvPr>
        </p:nvSpPr>
        <p:spPr>
          <a:ln/>
        </p:spPr>
      </p:sp>
      <p:sp>
        <p:nvSpPr>
          <p:cNvPr id="470019" name="Rectangle 3"/>
          <p:cNvSpPr>
            <a:spLocks noGrp="1" noChangeArrowheads="1"/>
          </p:cNvSpPr>
          <p:nvPr>
            <p:ph type="body" idx="1"/>
          </p:nvPr>
        </p:nvSpPr>
        <p:spPr/>
        <p:txBody>
          <a:bodyPr/>
          <a:lstStyle/>
          <a:p>
            <a:r>
              <a:rPr lang="en-US"/>
              <a:t>Figure: 05-05</a:t>
            </a:r>
          </a:p>
          <a:p>
            <a:endParaRPr lang="en-US"/>
          </a:p>
          <a:p>
            <a:r>
              <a:rPr lang="en-US"/>
              <a:t>Title: </a:t>
            </a:r>
          </a:p>
          <a:p>
            <a:r>
              <a:rPr lang="en-US"/>
              <a:t>Branches of Indo-European language family.</a:t>
            </a:r>
          </a:p>
          <a:p>
            <a:endParaRPr lang="en-US"/>
          </a:p>
          <a:p>
            <a:r>
              <a:rPr lang="en-US"/>
              <a:t>Caption: </a:t>
            </a:r>
          </a:p>
          <a:p>
            <a:r>
              <a:rPr lang="en-US"/>
              <a:t>Most Europeans speak languages from the Indo-European language family. In Europe the three most important branches are Germanic (north and west), Romance (south and west), and Slavic (east). The fourth major branch, Indo-Iranian, clustered in southern and western Asia, has 1 billion speakers, the greatest number of any Indo-European branch.</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42FD7E-B949-44EE-AE35-0922F98104FC}" type="slidenum">
              <a:rPr lang="en-US"/>
              <a:pPr/>
              <a:t>13</a:t>
            </a:fld>
            <a:endParaRPr lang="en-US"/>
          </a:p>
        </p:txBody>
      </p:sp>
      <p:sp>
        <p:nvSpPr>
          <p:cNvPr id="472066" name="Rectangle 2"/>
          <p:cNvSpPr>
            <a:spLocks noGrp="1" noRot="1" noChangeAspect="1" noChangeArrowheads="1" noTextEdit="1"/>
          </p:cNvSpPr>
          <p:nvPr>
            <p:ph type="sldImg"/>
          </p:nvPr>
        </p:nvSpPr>
        <p:spPr>
          <a:ln/>
        </p:spPr>
      </p:sp>
      <p:sp>
        <p:nvSpPr>
          <p:cNvPr id="472067" name="Rectangle 3"/>
          <p:cNvSpPr>
            <a:spLocks noGrp="1" noChangeArrowheads="1"/>
          </p:cNvSpPr>
          <p:nvPr>
            <p:ph type="body" idx="1"/>
          </p:nvPr>
        </p:nvSpPr>
        <p:spPr/>
        <p:txBody>
          <a:bodyPr/>
          <a:lstStyle/>
          <a:p>
            <a:r>
              <a:rPr lang="en-US"/>
              <a:t>Figure: 05-06</a:t>
            </a:r>
          </a:p>
          <a:p>
            <a:endParaRPr lang="en-US"/>
          </a:p>
          <a:p>
            <a:r>
              <a:rPr lang="en-US"/>
              <a:t>Title: </a:t>
            </a:r>
          </a:p>
          <a:p>
            <a:r>
              <a:rPr lang="en-US"/>
              <a:t>Germanic branch of Indo-European language family.</a:t>
            </a:r>
          </a:p>
          <a:p>
            <a:endParaRPr lang="en-US"/>
          </a:p>
          <a:p>
            <a:r>
              <a:rPr lang="en-US"/>
              <a:t>Caption: </a:t>
            </a:r>
          </a:p>
          <a:p>
            <a:r>
              <a:rPr lang="en-US"/>
              <a:t>Germanic languages predominate in Northern and Western Europe. The main North Germanic languages include Swedish, Danish, Norwegian, and Icelandic. The main West Germanic languages are English and German, with Dutch spoken in the Netherlands and northern Belgium. Two less widely used Germanic languages are Faeroese, spoken by inhabitants of the Faeroe Islands (part of Denmark), and Frisian, used in the northeastern Netherlands.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72550D-4B23-4053-BB69-503F4CDF8505}" type="slidenum">
              <a:rPr lang="en-US"/>
              <a:pPr/>
              <a:t>14</a:t>
            </a:fld>
            <a:endParaRPr lang="en-US"/>
          </a:p>
        </p:txBody>
      </p:sp>
      <p:sp>
        <p:nvSpPr>
          <p:cNvPr id="474114" name="Rectangle 2"/>
          <p:cNvSpPr>
            <a:spLocks noGrp="1" noRot="1" noChangeAspect="1" noChangeArrowheads="1" noTextEdit="1"/>
          </p:cNvSpPr>
          <p:nvPr>
            <p:ph type="sldImg"/>
          </p:nvPr>
        </p:nvSpPr>
        <p:spPr>
          <a:ln/>
        </p:spPr>
      </p:sp>
      <p:sp>
        <p:nvSpPr>
          <p:cNvPr id="474115" name="Rectangle 3"/>
          <p:cNvSpPr>
            <a:spLocks noGrp="1" noChangeArrowheads="1"/>
          </p:cNvSpPr>
          <p:nvPr>
            <p:ph type="body" idx="1"/>
          </p:nvPr>
        </p:nvSpPr>
        <p:spPr/>
        <p:txBody>
          <a:bodyPr/>
          <a:lstStyle/>
          <a:p>
            <a:r>
              <a:rPr lang="en-US"/>
              <a:t>Figure: 05-07</a:t>
            </a:r>
          </a:p>
          <a:p>
            <a:endParaRPr lang="en-US"/>
          </a:p>
          <a:p>
            <a:r>
              <a:rPr lang="en-US"/>
              <a:t>Title: </a:t>
            </a:r>
          </a:p>
          <a:p>
            <a:r>
              <a:rPr lang="en-US"/>
              <a:t>Languages and language families in South Asia.</a:t>
            </a:r>
          </a:p>
          <a:p>
            <a:endParaRPr lang="en-US"/>
          </a:p>
          <a:p>
            <a:r>
              <a:rPr lang="en-US"/>
              <a:t>Caption: </a:t>
            </a:r>
          </a:p>
          <a:p>
            <a:r>
              <a:rPr lang="en-US"/>
              <a:t>The region has four main language families—Indo-European, Dravidian, Sino-Tibetan, and Austro-Asiatic. More than 90 percent of the people of India speak at least one of the country's 18 official languages, 17 of which are written in red on the map. The eighteenth official language Sanskrit is primarily a language of religion and literature.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062BFB-522E-4685-90D1-6229BC872685}" type="slidenum">
              <a:rPr lang="en-US"/>
              <a:pPr/>
              <a:t>15</a:t>
            </a:fld>
            <a:endParaRPr lang="en-US"/>
          </a:p>
        </p:txBody>
      </p:sp>
      <p:sp>
        <p:nvSpPr>
          <p:cNvPr id="476162" name="Rectangle 2"/>
          <p:cNvSpPr>
            <a:spLocks noGrp="1" noRot="1" noChangeAspect="1" noChangeArrowheads="1" noTextEdit="1"/>
          </p:cNvSpPr>
          <p:nvPr>
            <p:ph type="sldImg"/>
          </p:nvPr>
        </p:nvSpPr>
        <p:spPr>
          <a:ln/>
        </p:spPr>
      </p:sp>
      <p:sp>
        <p:nvSpPr>
          <p:cNvPr id="476163" name="Rectangle 3"/>
          <p:cNvSpPr>
            <a:spLocks noGrp="1" noChangeArrowheads="1"/>
          </p:cNvSpPr>
          <p:nvPr>
            <p:ph type="body" idx="1"/>
          </p:nvPr>
        </p:nvSpPr>
        <p:spPr/>
        <p:txBody>
          <a:bodyPr/>
          <a:lstStyle/>
          <a:p>
            <a:r>
              <a:rPr lang="en-US"/>
              <a:t>Figure: 05-08</a:t>
            </a:r>
          </a:p>
          <a:p>
            <a:endParaRPr lang="en-US"/>
          </a:p>
          <a:p>
            <a:r>
              <a:rPr lang="en-US"/>
              <a:t>Title: </a:t>
            </a:r>
          </a:p>
          <a:p>
            <a:r>
              <a:rPr lang="en-US"/>
              <a:t>Romance branch of Indo-European language family. </a:t>
            </a:r>
          </a:p>
          <a:p>
            <a:endParaRPr lang="en-US"/>
          </a:p>
          <a:p>
            <a:r>
              <a:rPr lang="en-US"/>
              <a:t>Caption: </a:t>
            </a:r>
          </a:p>
          <a:p>
            <a:r>
              <a:rPr lang="en-US"/>
              <a:t>Romance includes three of the world's 12 most widely spoken languages (Spanish, Portuguese, and French) plus two other widely spoken ones (Italian and Romanian). The map also shows dialects of French, Italian, and Spanish used by at least 1/4 million people.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6428B3-E985-4B87-8355-D9AA9CDC80F1}" type="slidenum">
              <a:rPr lang="en-US"/>
              <a:pPr/>
              <a:t>17</a:t>
            </a:fld>
            <a:endParaRPr lang="en-US"/>
          </a:p>
        </p:txBody>
      </p:sp>
      <p:sp>
        <p:nvSpPr>
          <p:cNvPr id="486402" name="Rectangle 2"/>
          <p:cNvSpPr>
            <a:spLocks noGrp="1" noRot="1" noChangeAspect="1" noChangeArrowheads="1" noTextEdit="1"/>
          </p:cNvSpPr>
          <p:nvPr>
            <p:ph type="sldImg"/>
          </p:nvPr>
        </p:nvSpPr>
        <p:spPr>
          <a:ln/>
        </p:spPr>
      </p:sp>
      <p:sp>
        <p:nvSpPr>
          <p:cNvPr id="486403" name="Rectangle 3"/>
          <p:cNvSpPr>
            <a:spLocks noGrp="1" noChangeArrowheads="1"/>
          </p:cNvSpPr>
          <p:nvPr>
            <p:ph type="body" idx="1"/>
          </p:nvPr>
        </p:nvSpPr>
        <p:spPr/>
        <p:txBody>
          <a:bodyPr/>
          <a:lstStyle/>
          <a:p>
            <a:r>
              <a:rPr lang="en-US"/>
              <a:t>Figure: 05-11b</a:t>
            </a:r>
          </a:p>
          <a:p>
            <a:endParaRPr lang="en-US"/>
          </a:p>
          <a:p>
            <a:r>
              <a:rPr lang="en-US"/>
              <a:t>Title: </a:t>
            </a:r>
          </a:p>
          <a:p>
            <a:r>
              <a:rPr lang="en-US"/>
              <a:t>Language families.</a:t>
            </a:r>
          </a:p>
          <a:p>
            <a:endParaRPr lang="en-US"/>
          </a:p>
          <a:p>
            <a:r>
              <a:rPr lang="en-US"/>
              <a:t>Caption: </a:t>
            </a:r>
          </a:p>
          <a:p>
            <a:r>
              <a:rPr lang="en-US"/>
              <a:t>Bottom: The pie chart shows the percentage of people who speak a language from each major family.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251665B-C24A-4702-B522-6A4334602E03}" type="datetimeFigureOut">
              <a:rPr lang="en-US" smtClean="0"/>
              <a:pPr/>
              <a:t>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dirty="0"/>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en-US" smtClean="0"/>
              <a:t>Click to edit Master title style</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pPr/>
              <a:t>2/2/2012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dirty="0"/>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pPr/>
              <a:t>2/2/2012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en-US" smtClean="0"/>
              <a:t>Click to edit Master title style</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pPr/>
              <a:t>2/2/2012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4251665B-C24A-4702-B522-6A4334602E03}" type="datetimeFigureOut">
              <a:rPr lang="en-US" smtClean="0"/>
              <a:pPr/>
              <a:t>2/2/2012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dirty="0"/>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en-US" smtClean="0"/>
              <a:t>Click to edit Master title style</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en-US" dirty="0" smtClean="0"/>
              <a:t>Drag picture to placeholder or click icon to add</a:t>
            </a:r>
            <a:endParaRPr dirty="0"/>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3 Pictures with Caption">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pPr/>
              <a:t>2/2/2012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dirty="0"/>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pPr/>
              <a:t>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en-US" smtClean="0"/>
              <a:t>Click to edit Master title style</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pPr/>
              <a:t>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dirty="0"/>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pPr/>
              <a:t>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4251665B-C24A-4702-B522-6A4334602E03}" type="datetimeFigureOut">
              <a:rPr lang="en-US" smtClean="0"/>
              <a:pPr/>
              <a:t>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dirty="0"/>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en-US" dirty="0" smtClean="0"/>
              <a:t>Drag picture to placeholder or click icon to add</a:t>
            </a:r>
            <a:endParaRPr dirty="0"/>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en-US" smtClean="0"/>
              <a:t>Click to edit Master 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en-US" smtClean="0"/>
              <a:t>Click to edit Master text styles</a:t>
            </a:r>
          </a:p>
        </p:txBody>
      </p:sp>
      <p:sp>
        <p:nvSpPr>
          <p:cNvPr id="4" name="Date Placeholder 3"/>
          <p:cNvSpPr>
            <a:spLocks noGrp="1"/>
          </p:cNvSpPr>
          <p:nvPr>
            <p:ph type="dt" sz="half" idx="10"/>
          </p:nvPr>
        </p:nvSpPr>
        <p:spPr/>
        <p:txBody>
          <a:bodyPr/>
          <a:lstStyle/>
          <a:p>
            <a:fld id="{4251665B-C24A-4702-B522-6A4334602E03}" type="datetimeFigureOut">
              <a:rPr lang="en-US" smtClean="0"/>
              <a:pPr/>
              <a:t>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en-US" dirty="0" smtClean="0"/>
              <a:t>Drag picture to placeholder or click icon to add</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pPr/>
              <a:t>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dirty="0"/>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en-US" smtClean="0"/>
              <a:t>Click to edit Master title style</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4251665B-C24A-4702-B522-6A4334602E03}" type="datetimeFigureOut">
              <a:rPr lang="en-US" smtClean="0"/>
              <a:pPr/>
              <a:t>2/2/2012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4251665B-C24A-4702-B522-6A4334602E03}" type="datetimeFigureOut">
              <a:rPr lang="en-US" smtClean="0"/>
              <a:pPr/>
              <a:t>2/2/2012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FD889E0-CAB2-4699-909D-B9A88D47ACB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251665B-C24A-4702-B522-6A4334602E03}" type="datetimeFigureOut">
              <a:rPr lang="en-US" smtClean="0"/>
              <a:pPr/>
              <a:t>2/2/2012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FD889E0-CAB2-4699-909D-B9A88D47ACB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1665B-C24A-4702-B522-6A4334602E03}" type="datetimeFigureOut">
              <a:rPr lang="en-US" smtClean="0"/>
              <a:pPr/>
              <a:t>2/2/2012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FD889E0-CAB2-4699-909D-B9A88D47ACBE}" type="slidenum">
              <a:rPr lang="en-US" smtClean="0"/>
              <a:pPr/>
              <a:t>‹#›</a:t>
            </a:fld>
            <a:endParaRPr lang="en-US" dirty="0"/>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4251665B-C24A-4702-B522-6A4334602E03}" type="datetimeFigureOut">
              <a:rPr lang="en-US" smtClean="0"/>
              <a:pPr/>
              <a:t>2/2/2012</a:t>
            </a:fld>
            <a:endParaRPr lang="en-US" dirty="0"/>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dirty="0"/>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5FD889E0-CAB2-4699-909D-B9A88D47ACBE}" type="slidenum">
              <a:rPr lang="en-US" smtClean="0"/>
              <a:pPr/>
              <a:t>‹#›</a:t>
            </a:fld>
            <a:endParaRPr lang="en-US" dirty="0"/>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en-US" smtClean="0"/>
              <a:t>Click to edit Master title style</a:t>
            </a: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r" defTabSz="914400" rtl="0" eaLnBrk="1" latinLnBrk="0" hangingPunct="1">
        <a:spcBef>
          <a:spcPct val="0"/>
        </a:spcBef>
        <a:buNone/>
        <a:defRPr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hyperlink" Target="http://youtu.be/AZqESl-0OkA"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1341" y="286204"/>
            <a:ext cx="7808976" cy="1088136"/>
          </a:xfrm>
        </p:spPr>
        <p:txBody>
          <a:bodyPr/>
          <a:lstStyle/>
          <a:p>
            <a:r>
              <a:rPr lang="en-US" dirty="0" smtClean="0"/>
              <a:t>Language!</a:t>
            </a:r>
            <a:endParaRPr lang="en-US" dirty="0"/>
          </a:p>
        </p:txBody>
      </p:sp>
      <p:sp>
        <p:nvSpPr>
          <p:cNvPr id="3" name="Subtitle 2"/>
          <p:cNvSpPr>
            <a:spLocks noGrp="1"/>
          </p:cNvSpPr>
          <p:nvPr>
            <p:ph type="subTitle" idx="1"/>
          </p:nvPr>
        </p:nvSpPr>
        <p:spPr>
          <a:xfrm>
            <a:off x="476205" y="1097280"/>
            <a:ext cx="8197532" cy="5303519"/>
          </a:xfrm>
        </p:spPr>
        <p:txBody>
          <a:bodyPr>
            <a:normAutofit/>
          </a:bodyPr>
          <a:lstStyle/>
          <a:p>
            <a:endParaRPr lang="en-US" dirty="0" smtClean="0"/>
          </a:p>
          <a:p>
            <a:endParaRPr lang="en-US" sz="2800" dirty="0" smtClean="0">
              <a:solidFill>
                <a:srgbClr val="FF0000"/>
              </a:solidFill>
            </a:endParaRPr>
          </a:p>
          <a:p>
            <a:endParaRPr lang="en-US" sz="2800" dirty="0" smtClean="0">
              <a:solidFill>
                <a:srgbClr val="FF0000"/>
              </a:solidFill>
            </a:endParaRPr>
          </a:p>
          <a:p>
            <a:r>
              <a:rPr lang="en-US" sz="2800" dirty="0" smtClean="0">
                <a:solidFill>
                  <a:srgbClr val="FF0000"/>
                </a:solidFill>
              </a:rPr>
              <a:t>Where the language is used, how they are grouped, why distributed that way </a:t>
            </a:r>
          </a:p>
          <a:p>
            <a:endParaRPr lang="en-US" sz="2800" dirty="0">
              <a:solidFill>
                <a:srgbClr val="FF0000"/>
              </a:solidFill>
            </a:endParaRPr>
          </a:p>
        </p:txBody>
      </p:sp>
      <p:pic>
        <p:nvPicPr>
          <p:cNvPr id="4" name="Picture 2" descr="05_00CO"/>
          <p:cNvPicPr>
            <a:picLocks noChangeAspect="1" noChangeArrowheads="1"/>
          </p:cNvPicPr>
          <p:nvPr/>
        </p:nvPicPr>
        <p:blipFill>
          <a:blip r:embed="rId2" cstate="print"/>
          <a:srcRect/>
          <a:stretch>
            <a:fillRect/>
          </a:stretch>
        </p:blipFill>
        <p:spPr bwMode="auto">
          <a:xfrm>
            <a:off x="4309990" y="2795451"/>
            <a:ext cx="3920327" cy="4480560"/>
          </a:xfrm>
          <a:prstGeom prst="rect">
            <a:avLst/>
          </a:prstGeom>
          <a:noFill/>
          <a:ln w="9525">
            <a:noFill/>
            <a:miter lim="800000"/>
            <a:headEnd/>
            <a:tailEnd/>
          </a:ln>
        </p:spPr>
      </p:pic>
    </p:spTree>
    <p:extLst>
      <p:ext uri="{BB962C8B-B14F-4D97-AF65-F5344CB8AC3E}">
        <p14:creationId xmlns:p14="http://schemas.microsoft.com/office/powerpoint/2010/main" xmlns="" val="13874024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Lingua Franca?</a:t>
            </a:r>
            <a:endParaRPr lang="en-US" dirty="0"/>
          </a:p>
        </p:txBody>
      </p:sp>
      <p:sp>
        <p:nvSpPr>
          <p:cNvPr id="3" name="Content Placeholder 2"/>
          <p:cNvSpPr>
            <a:spLocks noGrp="1"/>
          </p:cNvSpPr>
          <p:nvPr>
            <p:ph idx="1"/>
          </p:nvPr>
        </p:nvSpPr>
        <p:spPr/>
        <p:txBody>
          <a:bodyPr/>
          <a:lstStyle/>
          <a:p>
            <a:r>
              <a:rPr lang="en-US" dirty="0" smtClean="0"/>
              <a:t>French has historically been the bridge or utility language so it’s versatility coined the term “lingua franca”</a:t>
            </a:r>
          </a:p>
          <a:p>
            <a:r>
              <a:rPr lang="en-US" dirty="0" smtClean="0"/>
              <a:t>Lingua Franca is used to describe any language that bridges peoples from around the world</a:t>
            </a:r>
          </a:p>
          <a:p>
            <a:pPr lvl="1"/>
            <a:r>
              <a:rPr lang="en-US" dirty="0" smtClean="0"/>
              <a:t>In the 21</a:t>
            </a:r>
            <a:r>
              <a:rPr lang="en-US" baseline="30000" dirty="0" smtClean="0"/>
              <a:t>st</a:t>
            </a:r>
            <a:r>
              <a:rPr lang="en-US" dirty="0" smtClean="0"/>
              <a:t> century English is accepted as the global “lingua franca”</a:t>
            </a:r>
          </a:p>
          <a:p>
            <a:pPr lvl="1"/>
            <a:endParaRPr lang="en-US" dirty="0" smtClean="0"/>
          </a:p>
          <a:p>
            <a:endParaRPr lang="en-US" dirty="0"/>
          </a:p>
        </p:txBody>
      </p:sp>
    </p:spTree>
    <p:extLst>
      <p:ext uri="{BB962C8B-B14F-4D97-AF65-F5344CB8AC3E}">
        <p14:creationId xmlns:p14="http://schemas.microsoft.com/office/powerpoint/2010/main" xmlns="" val="10085018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Families </a:t>
            </a:r>
            <a:endParaRPr lang="en-US" dirty="0"/>
          </a:p>
        </p:txBody>
      </p:sp>
      <p:sp>
        <p:nvSpPr>
          <p:cNvPr id="3" name="Content Placeholder 2"/>
          <p:cNvSpPr>
            <a:spLocks noGrp="1"/>
          </p:cNvSpPr>
          <p:nvPr>
            <p:ph idx="1"/>
          </p:nvPr>
        </p:nvSpPr>
        <p:spPr>
          <a:xfrm>
            <a:off x="284163" y="1872214"/>
            <a:ext cx="8574087" cy="4867755"/>
          </a:xfrm>
        </p:spPr>
        <p:txBody>
          <a:bodyPr>
            <a:normAutofit fontScale="92500" lnSpcReduction="10000"/>
          </a:bodyPr>
          <a:lstStyle/>
          <a:p>
            <a:r>
              <a:rPr lang="en-US" dirty="0" smtClean="0"/>
              <a:t>Indo-European (2.5 Billion)</a:t>
            </a:r>
          </a:p>
          <a:p>
            <a:r>
              <a:rPr lang="en-US" dirty="0" smtClean="0"/>
              <a:t>Sino-Tibetan (1.4 Billion)</a:t>
            </a:r>
          </a:p>
          <a:p>
            <a:r>
              <a:rPr lang="en-US" dirty="0" smtClean="0"/>
              <a:t>Afro-Asiatic (284 Million)</a:t>
            </a:r>
          </a:p>
          <a:p>
            <a:r>
              <a:rPr lang="en-US" dirty="0" smtClean="0"/>
              <a:t>Austronesian (244 Million)</a:t>
            </a:r>
          </a:p>
          <a:p>
            <a:r>
              <a:rPr lang="en-US" dirty="0" smtClean="0"/>
              <a:t>Dravidian (203 Million)</a:t>
            </a:r>
            <a:endParaRPr lang="en-US" dirty="0"/>
          </a:p>
          <a:p>
            <a:r>
              <a:rPr lang="en-US" dirty="0" smtClean="0"/>
              <a:t>Niger-Congo (172 Million)</a:t>
            </a:r>
          </a:p>
          <a:p>
            <a:r>
              <a:rPr lang="en-US" dirty="0" smtClean="0"/>
              <a:t>Altaic (128 Million)</a:t>
            </a:r>
          </a:p>
          <a:p>
            <a:r>
              <a:rPr lang="en-US" dirty="0" smtClean="0"/>
              <a:t>Japanese (122 Million)</a:t>
            </a:r>
          </a:p>
          <a:p>
            <a:r>
              <a:rPr lang="en-US" dirty="0" smtClean="0"/>
              <a:t>Korean (67 Million)</a:t>
            </a:r>
          </a:p>
        </p:txBody>
      </p:sp>
    </p:spTree>
    <p:extLst>
      <p:ext uri="{BB962C8B-B14F-4D97-AF65-F5344CB8AC3E}">
        <p14:creationId xmlns:p14="http://schemas.microsoft.com/office/powerpoint/2010/main" xmlns="" val="19166010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8994" name="Picture 2" descr="05_05"/>
          <p:cNvPicPr>
            <a:picLocks noChangeAspect="1" noChangeArrowheads="1"/>
          </p:cNvPicPr>
          <p:nvPr/>
        </p:nvPicPr>
        <p:blipFill>
          <a:blip r:embed="rId3" cstate="print"/>
          <a:srcRect/>
          <a:stretch>
            <a:fillRect/>
          </a:stretch>
        </p:blipFill>
        <p:spPr bwMode="auto">
          <a:xfrm>
            <a:off x="15705" y="1430"/>
            <a:ext cx="9105453"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42" name="Picture 2" descr="05_06"/>
          <p:cNvPicPr>
            <a:picLocks noChangeAspect="1" noChangeArrowheads="1"/>
          </p:cNvPicPr>
          <p:nvPr/>
        </p:nvPicPr>
        <p:blipFill>
          <a:blip r:embed="rId3" cstate="print"/>
          <a:srcRect/>
          <a:stretch>
            <a:fillRect/>
          </a:stretch>
        </p:blipFill>
        <p:spPr bwMode="auto">
          <a:xfrm>
            <a:off x="1425389" y="766482"/>
            <a:ext cx="5822576" cy="60929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3090" name="Picture 2" descr="05_07"/>
          <p:cNvPicPr>
            <a:picLocks noChangeAspect="1" noChangeArrowheads="1"/>
          </p:cNvPicPr>
          <p:nvPr/>
        </p:nvPicPr>
        <p:blipFill>
          <a:blip r:embed="rId3" cstate="print"/>
          <a:srcRect/>
          <a:stretch>
            <a:fillRect/>
          </a:stretch>
        </p:blipFill>
        <p:spPr bwMode="auto">
          <a:xfrm>
            <a:off x="109929" y="1430"/>
            <a:ext cx="8917006"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5138" name="Picture 2" descr="05_08"/>
          <p:cNvPicPr>
            <a:picLocks noChangeAspect="1" noChangeArrowheads="1"/>
          </p:cNvPicPr>
          <p:nvPr/>
        </p:nvPicPr>
        <p:blipFill>
          <a:blip r:embed="rId3" cstate="print"/>
          <a:srcRect/>
          <a:stretch>
            <a:fillRect/>
          </a:stretch>
        </p:blipFill>
        <p:spPr bwMode="auto">
          <a:xfrm>
            <a:off x="1429" y="1083444"/>
            <a:ext cx="9134006" cy="46925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Families</a:t>
            </a:r>
            <a:endParaRPr lang="en-US" dirty="0"/>
          </a:p>
        </p:txBody>
      </p:sp>
      <p:sp>
        <p:nvSpPr>
          <p:cNvPr id="3" name="Content Placeholder 2"/>
          <p:cNvSpPr>
            <a:spLocks noGrp="1"/>
          </p:cNvSpPr>
          <p:nvPr>
            <p:ph idx="1"/>
          </p:nvPr>
        </p:nvSpPr>
        <p:spPr/>
        <p:txBody>
          <a:bodyPr/>
          <a:lstStyle/>
          <a:p>
            <a:r>
              <a:rPr lang="en-US" dirty="0" smtClean="0"/>
              <a:t>Language Families</a:t>
            </a:r>
          </a:p>
          <a:p>
            <a:pPr lvl="1"/>
            <a:r>
              <a:rPr lang="en-US" dirty="0" smtClean="0"/>
              <a:t>Language Groups</a:t>
            </a:r>
          </a:p>
          <a:p>
            <a:pPr lvl="2"/>
            <a:r>
              <a:rPr lang="en-US" dirty="0" smtClean="0"/>
              <a:t>Language Sub-Groups</a:t>
            </a:r>
          </a:p>
          <a:p>
            <a:pPr lvl="2"/>
            <a:endParaRPr lang="en-US" dirty="0"/>
          </a:p>
          <a:p>
            <a:pPr marL="107950" indent="0">
              <a:buNone/>
            </a:pPr>
            <a:r>
              <a:rPr lang="en-US" dirty="0" smtClean="0"/>
              <a:t>For example: English comes from Indo-European family, </a:t>
            </a:r>
            <a:r>
              <a:rPr lang="en-US" dirty="0" smtClean="0"/>
              <a:t>Germanic Group, Western </a:t>
            </a:r>
            <a:r>
              <a:rPr lang="en-US" dirty="0" smtClean="0"/>
              <a:t>Germanic </a:t>
            </a:r>
            <a:r>
              <a:rPr lang="en-US" dirty="0" smtClean="0"/>
              <a:t>sub-group</a:t>
            </a:r>
            <a:r>
              <a:rPr lang="en-US" dirty="0" smtClean="0"/>
              <a:t>.</a:t>
            </a:r>
          </a:p>
        </p:txBody>
      </p:sp>
    </p:spTree>
    <p:extLst>
      <p:ext uri="{BB962C8B-B14F-4D97-AF65-F5344CB8AC3E}">
        <p14:creationId xmlns:p14="http://schemas.microsoft.com/office/powerpoint/2010/main" xmlns="" val="4373481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5378" name="Picture 2" descr="05_11b"/>
          <p:cNvPicPr>
            <a:picLocks noChangeAspect="1" noChangeArrowheads="1"/>
          </p:cNvPicPr>
          <p:nvPr/>
        </p:nvPicPr>
        <p:blipFill>
          <a:blip r:embed="rId3" cstate="print"/>
          <a:srcRect/>
          <a:stretch>
            <a:fillRect/>
          </a:stretch>
        </p:blipFill>
        <p:spPr bwMode="auto">
          <a:xfrm>
            <a:off x="1429" y="728967"/>
            <a:ext cx="9134006" cy="54014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Two Theories on European Language Development</a:t>
            </a:r>
            <a:endParaRPr lang="en-US" dirty="0"/>
          </a:p>
        </p:txBody>
      </p:sp>
      <p:sp>
        <p:nvSpPr>
          <p:cNvPr id="3" name="Content Placeholder 2"/>
          <p:cNvSpPr>
            <a:spLocks noGrp="1"/>
          </p:cNvSpPr>
          <p:nvPr>
            <p:ph idx="1"/>
          </p:nvPr>
        </p:nvSpPr>
        <p:spPr/>
        <p:txBody>
          <a:bodyPr>
            <a:normAutofit lnSpcReduction="10000"/>
          </a:bodyPr>
          <a:lstStyle/>
          <a:p>
            <a:r>
              <a:rPr lang="en-US" dirty="0" smtClean="0"/>
              <a:t>Anatolian theory: states that some portion of prehistoric peoples from the Indian subcontinent migrated to what is modern day Turkey and then migrated further into Europe</a:t>
            </a:r>
          </a:p>
          <a:p>
            <a:r>
              <a:rPr lang="en-US" dirty="0" smtClean="0"/>
              <a:t>Kurgan theory: states that some portion of prehistoric peoples from the Indian subcontinent migrated to central Asia and through the Eurasian steppe into Europe.</a:t>
            </a:r>
          </a:p>
          <a:p>
            <a:r>
              <a:rPr lang="en-US" dirty="0" smtClean="0"/>
              <a:t>As a side: Genetic evidence proves that Europeans are descendants of prehistoric </a:t>
            </a:r>
            <a:r>
              <a:rPr lang="en-US" smtClean="0"/>
              <a:t>Aryan Indians</a:t>
            </a:r>
            <a:endParaRPr lang="en-US" dirty="0"/>
          </a:p>
        </p:txBody>
      </p:sp>
    </p:spTree>
    <p:extLst>
      <p:ext uri="{BB962C8B-B14F-4D97-AF65-F5344CB8AC3E}">
        <p14:creationId xmlns:p14="http://schemas.microsoft.com/office/powerpoint/2010/main" xmlns="" val="17117337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82" name="Picture 2" descr="05_09"/>
          <p:cNvPicPr>
            <a:picLocks noChangeAspect="1" noChangeArrowheads="1"/>
          </p:cNvPicPr>
          <p:nvPr/>
        </p:nvPicPr>
        <p:blipFill>
          <a:blip r:embed="rId3" cstate="print"/>
          <a:srcRect/>
          <a:stretch>
            <a:fillRect/>
          </a:stretch>
        </p:blipFill>
        <p:spPr bwMode="auto">
          <a:xfrm>
            <a:off x="449706" y="1430"/>
            <a:ext cx="8237452"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7426" name="Picture 2" descr="05_11t"/>
          <p:cNvPicPr>
            <a:picLocks noChangeAspect="1" noChangeArrowheads="1"/>
          </p:cNvPicPr>
          <p:nvPr/>
        </p:nvPicPr>
        <p:blipFill>
          <a:blip r:embed="rId3" cstate="print"/>
          <a:srcRect/>
          <a:stretch>
            <a:fillRect/>
          </a:stretch>
        </p:blipFill>
        <p:spPr bwMode="auto">
          <a:xfrm>
            <a:off x="1" y="1027699"/>
            <a:ext cx="9134006" cy="52555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3330" name="Picture 2" descr="05_10"/>
          <p:cNvPicPr>
            <a:picLocks noChangeAspect="1" noChangeArrowheads="1"/>
          </p:cNvPicPr>
          <p:nvPr/>
        </p:nvPicPr>
        <p:blipFill>
          <a:blip r:embed="rId3" cstate="print"/>
          <a:srcRect/>
          <a:stretch>
            <a:fillRect/>
          </a:stretch>
        </p:blipFill>
        <p:spPr bwMode="auto">
          <a:xfrm>
            <a:off x="1429" y="723249"/>
            <a:ext cx="9134006" cy="54129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Stats to Start with</a:t>
            </a:r>
            <a:endParaRPr lang="en-US" dirty="0"/>
          </a:p>
        </p:txBody>
      </p:sp>
      <p:sp>
        <p:nvSpPr>
          <p:cNvPr id="3" name="Content Placeholder 2"/>
          <p:cNvSpPr>
            <a:spLocks noGrp="1"/>
          </p:cNvSpPr>
          <p:nvPr>
            <p:ph idx="1"/>
          </p:nvPr>
        </p:nvSpPr>
        <p:spPr>
          <a:xfrm>
            <a:off x="1781503" y="2410362"/>
            <a:ext cx="7076747" cy="3992563"/>
          </a:xfrm>
        </p:spPr>
        <p:txBody>
          <a:bodyPr/>
          <a:lstStyle/>
          <a:p>
            <a:r>
              <a:rPr lang="en-US" dirty="0" smtClean="0"/>
              <a:t>The world has 7299 languages only 10 (including English) are spoken by at least 100 million people.</a:t>
            </a:r>
          </a:p>
          <a:p>
            <a:r>
              <a:rPr lang="en-US" dirty="0" smtClean="0"/>
              <a:t>They include: Spanish, Portuguese, Russian, German, Mandarin, Hindi, Bengali, Arabic, Japanese</a:t>
            </a:r>
          </a:p>
          <a:p>
            <a:r>
              <a:rPr lang="en-US" dirty="0" smtClean="0"/>
              <a:t>500 Million People speak English and it is the official language of 50 countries</a:t>
            </a:r>
          </a:p>
          <a:p>
            <a:r>
              <a:rPr lang="en-US" dirty="0" smtClean="0"/>
              <a:t>Mandarin has more speakers but is clustered mainly in China.</a:t>
            </a:r>
            <a:endParaRPr lang="en-US" dirty="0"/>
          </a:p>
        </p:txBody>
      </p:sp>
    </p:spTree>
    <p:extLst>
      <p:ext uri="{BB962C8B-B14F-4D97-AF65-F5344CB8AC3E}">
        <p14:creationId xmlns:p14="http://schemas.microsoft.com/office/powerpoint/2010/main" xmlns="" val="283677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6706" name="Picture 2" descr="05_01"/>
          <p:cNvPicPr>
            <a:picLocks noChangeAspect="1" noChangeArrowheads="1"/>
          </p:cNvPicPr>
          <p:nvPr/>
        </p:nvPicPr>
        <p:blipFill>
          <a:blip r:embed="rId3" cstate="print"/>
          <a:srcRect/>
          <a:stretch>
            <a:fillRect/>
          </a:stretch>
        </p:blipFill>
        <p:spPr bwMode="auto">
          <a:xfrm>
            <a:off x="1429" y="814727"/>
            <a:ext cx="9134006" cy="52299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so many English Speakers?</a:t>
            </a:r>
            <a:endParaRPr lang="en-US" dirty="0"/>
          </a:p>
        </p:txBody>
      </p:sp>
      <p:sp>
        <p:nvSpPr>
          <p:cNvPr id="3" name="Content Placeholder 2"/>
          <p:cNvSpPr>
            <a:spLocks noGrp="1"/>
          </p:cNvSpPr>
          <p:nvPr>
            <p:ph idx="1"/>
          </p:nvPr>
        </p:nvSpPr>
        <p:spPr/>
        <p:txBody>
          <a:bodyPr/>
          <a:lstStyle/>
          <a:p>
            <a:r>
              <a:rPr lang="en-US" dirty="0" smtClean="0"/>
              <a:t>British dominance since the 1600’s and colonization throughout the world:</a:t>
            </a:r>
          </a:p>
          <a:p>
            <a:pPr lvl="1"/>
            <a:r>
              <a:rPr lang="en-US" dirty="0" smtClean="0"/>
              <a:t>North America, United States and Canada</a:t>
            </a:r>
          </a:p>
          <a:p>
            <a:pPr lvl="1"/>
            <a:r>
              <a:rPr lang="en-US" dirty="0" smtClean="0"/>
              <a:t>Ireland, Scotland, Wales</a:t>
            </a:r>
          </a:p>
          <a:p>
            <a:pPr lvl="1"/>
            <a:r>
              <a:rPr lang="en-US" dirty="0" smtClean="0"/>
              <a:t>South Asia</a:t>
            </a:r>
          </a:p>
          <a:p>
            <a:pPr lvl="1"/>
            <a:r>
              <a:rPr lang="en-US" dirty="0" smtClean="0"/>
              <a:t>South Pacific</a:t>
            </a:r>
          </a:p>
          <a:p>
            <a:pPr lvl="1"/>
            <a:r>
              <a:rPr lang="en-US" dirty="0" smtClean="0"/>
              <a:t>Southern Africa</a:t>
            </a:r>
          </a:p>
          <a:p>
            <a:r>
              <a:rPr lang="en-US" dirty="0" smtClean="0"/>
              <a:t>And then there’s American dominance</a:t>
            </a:r>
          </a:p>
          <a:p>
            <a:pPr lvl="1"/>
            <a:r>
              <a:rPr lang="en-US" dirty="0" smtClean="0"/>
              <a:t>South Pacific, Caribbean, Philippines </a:t>
            </a:r>
          </a:p>
        </p:txBody>
      </p:sp>
    </p:spTree>
    <p:extLst>
      <p:ext uri="{BB962C8B-B14F-4D97-AF65-F5344CB8AC3E}">
        <p14:creationId xmlns:p14="http://schemas.microsoft.com/office/powerpoint/2010/main" xmlns="" val="27212760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4050" name="Picture 2" descr="05_CGT01-02"/>
          <p:cNvPicPr>
            <a:picLocks noChangeAspect="1" noChangeArrowheads="1"/>
          </p:cNvPicPr>
          <p:nvPr/>
        </p:nvPicPr>
        <p:blipFill>
          <a:blip r:embed="rId3" cstate="print"/>
          <a:srcRect/>
          <a:stretch>
            <a:fillRect/>
          </a:stretch>
        </p:blipFill>
        <p:spPr bwMode="auto">
          <a:xfrm>
            <a:off x="2049941" y="705394"/>
            <a:ext cx="4821122" cy="61540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02" name="Picture 2" descr="05_CGT01-01"/>
          <p:cNvPicPr>
            <a:picLocks noChangeAspect="1" noChangeArrowheads="1"/>
          </p:cNvPicPr>
          <p:nvPr/>
        </p:nvPicPr>
        <p:blipFill>
          <a:blip r:embed="rId3" cstate="print"/>
          <a:srcRect/>
          <a:stretch>
            <a:fillRect/>
          </a:stretch>
        </p:blipFill>
        <p:spPr bwMode="auto">
          <a:xfrm>
            <a:off x="1429" y="374489"/>
            <a:ext cx="9134006" cy="611045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Dialect</a:t>
            </a:r>
            <a:endParaRPr lang="en-US" dirty="0"/>
          </a:p>
        </p:txBody>
      </p:sp>
      <p:sp>
        <p:nvSpPr>
          <p:cNvPr id="3" name="Content Placeholder 2"/>
          <p:cNvSpPr>
            <a:spLocks noGrp="1"/>
          </p:cNvSpPr>
          <p:nvPr>
            <p:ph idx="1"/>
          </p:nvPr>
        </p:nvSpPr>
        <p:spPr/>
        <p:txBody>
          <a:bodyPr>
            <a:normAutofit fontScale="92500"/>
          </a:bodyPr>
          <a:lstStyle/>
          <a:p>
            <a:r>
              <a:rPr lang="en-US" dirty="0" smtClean="0"/>
              <a:t>Regional variations of a particular language</a:t>
            </a:r>
          </a:p>
          <a:p>
            <a:r>
              <a:rPr lang="en-US" dirty="0" smtClean="0"/>
              <a:t>British vs. American English</a:t>
            </a:r>
          </a:p>
          <a:p>
            <a:pPr lvl="1"/>
            <a:r>
              <a:rPr lang="en-US" dirty="0" smtClean="0"/>
              <a:t>Spelling, Vocabulary, Pronunciation</a:t>
            </a:r>
          </a:p>
          <a:p>
            <a:pPr lvl="1"/>
            <a:r>
              <a:rPr lang="en-US" dirty="0" smtClean="0"/>
              <a:t>The “King’s English” known as </a:t>
            </a:r>
            <a:r>
              <a:rPr lang="en-US" b="1" dirty="0" smtClean="0"/>
              <a:t>British Received Pronunciation</a:t>
            </a:r>
          </a:p>
          <a:p>
            <a:pPr lvl="1"/>
            <a:r>
              <a:rPr lang="en-US" b="1" dirty="0" smtClean="0">
                <a:hlinkClick r:id="rId2"/>
              </a:rPr>
              <a:t>Cockney English </a:t>
            </a:r>
            <a:r>
              <a:rPr lang="en-US" dirty="0" smtClean="0"/>
              <a:t>known as the working class language</a:t>
            </a:r>
            <a:endParaRPr lang="en-US" b="1" dirty="0"/>
          </a:p>
          <a:p>
            <a:r>
              <a:rPr lang="en-US" dirty="0" smtClean="0"/>
              <a:t>Dialects in the US</a:t>
            </a:r>
          </a:p>
          <a:p>
            <a:pPr lvl="1"/>
            <a:r>
              <a:rPr lang="en-US" dirty="0" smtClean="0"/>
              <a:t>East Coast, South, Midwest</a:t>
            </a:r>
            <a:endParaRPr lang="en-US" dirty="0"/>
          </a:p>
          <a:p>
            <a:pPr lvl="1"/>
            <a:r>
              <a:rPr lang="en-US" dirty="0" smtClean="0"/>
              <a:t>Monolingual regions, Multilingual regions</a:t>
            </a:r>
          </a:p>
        </p:txBody>
      </p:sp>
    </p:spTree>
    <p:extLst>
      <p:ext uri="{BB962C8B-B14F-4D97-AF65-F5344CB8AC3E}">
        <p14:creationId xmlns:p14="http://schemas.microsoft.com/office/powerpoint/2010/main" xmlns="" val="34217712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EVERY LANGUAGE HAS SLANG</a:t>
            </a:r>
            <a:endParaRPr lang="en-US" dirty="0"/>
          </a:p>
        </p:txBody>
      </p:sp>
      <p:sp>
        <p:nvSpPr>
          <p:cNvPr id="3" name="Content Placeholder 2"/>
          <p:cNvSpPr>
            <a:spLocks noGrp="1"/>
          </p:cNvSpPr>
          <p:nvPr>
            <p:ph idx="1"/>
          </p:nvPr>
        </p:nvSpPr>
        <p:spPr/>
        <p:txBody>
          <a:bodyPr/>
          <a:lstStyle/>
          <a:p>
            <a:r>
              <a:rPr lang="en-US" dirty="0" smtClean="0"/>
              <a:t>Cockney Rhyming Slang- English odd humorous use of code phrases “going up the apples”</a:t>
            </a:r>
          </a:p>
          <a:p>
            <a:r>
              <a:rPr lang="en-US" dirty="0" smtClean="0"/>
              <a:t>Pidgin languages-simplified forms of a language that use key vocabulary and limited grammar</a:t>
            </a:r>
          </a:p>
          <a:p>
            <a:r>
              <a:rPr lang="en-US" dirty="0" smtClean="0"/>
              <a:t>Pidgin languages can evolve into separate languages-French Creole which is French with African dialectal sounds and vocabulary</a:t>
            </a:r>
          </a:p>
          <a:p>
            <a:pPr lvl="1"/>
            <a:r>
              <a:rPr lang="en-US" dirty="0" smtClean="0"/>
              <a:t>Most former French colonies have a mixed language of French and Indigenous called </a:t>
            </a:r>
            <a:r>
              <a:rPr lang="en-US" b="1" dirty="0" smtClean="0"/>
              <a:t>Patois</a:t>
            </a:r>
          </a:p>
          <a:p>
            <a:endParaRPr lang="en-US" dirty="0"/>
          </a:p>
        </p:txBody>
      </p:sp>
    </p:spTree>
    <p:extLst>
      <p:ext uri="{BB962C8B-B14F-4D97-AF65-F5344CB8AC3E}">
        <p14:creationId xmlns:p14="http://schemas.microsoft.com/office/powerpoint/2010/main" xmlns="" val="3756027428"/>
      </p:ext>
    </p:extLst>
  </p:cSld>
  <p:clrMapOvr>
    <a:masterClrMapping/>
  </p:clrMapOvr>
  <p:timing>
    <p:tnLst>
      <p:par>
        <p:cTn id="1" dur="indefinite" restart="never" nodeType="tmRoot"/>
      </p:par>
    </p:tnLst>
  </p:timing>
</p:sld>
</file>

<file path=ppt/theme/theme1.xml><?xml version="1.0" encoding="utf-8"?>
<a:theme xmlns:a="http://schemas.openxmlformats.org/drawingml/2006/main" name="Spectrum">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majorFont>
      <a:minorFont>
        <a:latin typeface="Calibri"/>
        <a:ea typeface=""/>
        <a:cs typeface=""/>
        <a:font script="Jpan" typeface="ＭＳ ゴシック"/>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Spectrum.thmx</Template>
  <TotalTime>3373</TotalTime>
  <Words>1056</Words>
  <Application>Microsoft Office PowerPoint</Application>
  <PresentationFormat>On-screen Show (4:3)</PresentationFormat>
  <Paragraphs>145</Paragraphs>
  <Slides>20</Slides>
  <Notes>11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Spectrum</vt:lpstr>
      <vt:lpstr>Language!</vt:lpstr>
      <vt:lpstr>Slide 2</vt:lpstr>
      <vt:lpstr>Some Stats to Start with</vt:lpstr>
      <vt:lpstr>Slide 4</vt:lpstr>
      <vt:lpstr>Why so many English Speakers?</vt:lpstr>
      <vt:lpstr>Slide 6</vt:lpstr>
      <vt:lpstr>Slide 7</vt:lpstr>
      <vt:lpstr>Dialect</vt:lpstr>
      <vt:lpstr>EVERY LANGUAGE HAS SLANG</vt:lpstr>
      <vt:lpstr>Lingua Franca?</vt:lpstr>
      <vt:lpstr>Language Families </vt:lpstr>
      <vt:lpstr>Slide 12</vt:lpstr>
      <vt:lpstr>Slide 13</vt:lpstr>
      <vt:lpstr>Slide 14</vt:lpstr>
      <vt:lpstr>Slide 15</vt:lpstr>
      <vt:lpstr>Language Families</vt:lpstr>
      <vt:lpstr>Slide 17</vt:lpstr>
      <vt:lpstr>Two Theories on European Language Development</vt:lpstr>
      <vt:lpstr>Slide 19</vt:lpstr>
      <vt:lpstr>Slide 20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Language!</dc:title>
  <dc:creator>Cassandra Allen</dc:creator>
  <cp:lastModifiedBy>callen</cp:lastModifiedBy>
  <cp:revision>16</cp:revision>
  <dcterms:created xsi:type="dcterms:W3CDTF">2011-02-20T23:36:43Z</dcterms:created>
  <dcterms:modified xsi:type="dcterms:W3CDTF">2012-02-02T19:47:40Z</dcterms:modified>
</cp:coreProperties>
</file>